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62" r:id="rId6"/>
    <p:sldId id="284" r:id="rId7"/>
    <p:sldId id="283" r:id="rId8"/>
    <p:sldId id="264" r:id="rId9"/>
    <p:sldId id="287" r:id="rId10"/>
    <p:sldId id="265" r:id="rId11"/>
    <p:sldId id="266" r:id="rId12"/>
    <p:sldId id="285" r:id="rId13"/>
    <p:sldId id="267" r:id="rId14"/>
    <p:sldId id="282" r:id="rId15"/>
    <p:sldId id="268" r:id="rId16"/>
    <p:sldId id="269" r:id="rId17"/>
    <p:sldId id="279" r:id="rId18"/>
    <p:sldId id="280" r:id="rId19"/>
    <p:sldId id="278" r:id="rId20"/>
    <p:sldId id="275" r:id="rId21"/>
    <p:sldId id="281" r:id="rId22"/>
    <p:sldId id="286" r:id="rId23"/>
    <p:sldId id="276" r:id="rId24"/>
    <p:sldId id="288" r:id="rId25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72" autoAdjust="0"/>
    <p:restoredTop sz="94740"/>
  </p:normalViewPr>
  <p:slideViewPr>
    <p:cSldViewPr snapToGrid="0" snapToObjects="1">
      <p:cViewPr varScale="1">
        <p:scale>
          <a:sx n="108" d="100"/>
          <a:sy n="108" d="100"/>
        </p:scale>
        <p:origin x="48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1C8B4E-A441-FD48-865B-2B714DC7A7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6C3C347-F152-5B42-A879-4738BD41F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F736498-AB4A-D54C-941A-F0E0FC0F1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13/8/2021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260756C-170D-8746-B657-CA51E8026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BFF8E06-8AF0-D743-8E51-2A3AE6AAC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79750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5CFDF0-3561-9B4C-B0FA-5E39F4E5F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AF929B6-6164-6D4E-8ED2-8540419252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937522F-F46F-D447-B027-CC975EF50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13/8/2021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934229-4C8B-CB47-991C-F853281E5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72C112E-47C5-5F42-B768-F11F5E5CD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35523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A8C9437-6D8C-754E-9E2C-528A2FF482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68F63DE-7997-7A43-B900-A1872C8AC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5D12425-1647-A040-91AD-435D5CD05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13/8/2021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F66BB0D-0E69-F446-8C8F-37133200C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B3FC38-62E8-A845-8BC1-969083160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292387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2C6486-895A-4F4E-9884-8EBEA8200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D7D0E2-D436-DD44-907E-BC4453CF84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81D769-1D42-464D-8506-B56A30704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13/8/2021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812D2F2-8A53-894A-9209-3CC146CFC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D5EC06F-80A5-E74A-AB65-2B16957AE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0405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233B37-9527-0B48-9439-F7333DAAA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D7DFE61-1538-7B4F-A89E-2ED51D151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32FAF30-7EFA-3C43-B416-641220DD9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13/8/2021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8419427-0C3A-0240-872B-CDC3E5712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40FE207-5341-4749-A2B6-9D41F8FBD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82803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FA161E-C83B-E848-9220-67B964BD4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0D9E642-92D5-AB44-B163-33F7BE1226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B3D0DAE-ED23-424D-B31D-C4F50A3EF4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0C9E114-9522-6D45-BA2D-0E4AEE65D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13/8/2021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41B5712-119F-0F42-8CF9-D3A44C676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BB52A9D-279D-A346-A5F7-EB09441E2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2552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19F36F-F47A-384D-AF60-50F6A9C39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D896DCD-EDE1-A142-9295-B368C0F061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146E76E-243F-3445-980E-ACACF80CC1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90FDA21-F94C-8444-826C-8C6D38DBA6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87C0C30-BB29-E54B-86DE-DC10C2034A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58706D1-54C1-DB42-82D3-FE164E48B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13/8/2021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26FB9FA-69B9-5C4B-8188-403F343DF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9B25B9F-769F-7143-A242-F84E10455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76258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33C068-2270-344F-AE36-909940C511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D0AA040-73AD-0644-9834-CFE1CF663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13/8/2021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325A1E-2D7C-1044-80CA-B7D751967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65CCF08-8293-0046-9E65-DBFA3046B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038135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E38A6D1-331C-424A-B8F8-FD2E8D311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13/8/2021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01B573B-6BFB-AF4A-926E-0CEAE362F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26EE4CE-F40E-1141-97DC-937191431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431036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65ABAC-209C-1947-B828-47ACC1CB9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22286E6-1C11-804C-BF22-BCDF3055C2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2826723-3A90-BD41-86A6-A31A3DD422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0CDA60D-842C-6349-85C4-6115ABEA7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13/8/2021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40A7082-8124-FE41-9600-3C391AD4F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98B0A32-C7BE-994C-8DCD-C1FEECF89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89891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7C10D7-99C9-2A49-BE85-40C748214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1D18910-3B9E-1344-B043-FE903124BF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0F0096C-2296-304A-B6D3-7727123782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0F33DA1-7B03-4345-8184-0B8EC1002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13/8/2021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7D22703-0F2B-B041-97FE-42BE91DC5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8C504F4-25BC-1B42-BC04-F80176B03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217173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2079116-7A25-6D4A-9C75-0979D26D2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D2714E3-8B92-4145-B8A5-E496DF906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AE60447-AB79-7445-AC28-8E4E26183C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60E00-8CE3-1A43-9E20-FF5DEFA07353}" type="datetimeFigureOut">
              <a:rPr lang="es-EC" smtClean="0"/>
              <a:t>13/8/2021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7D9313-3954-614F-806A-EF7D584C79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A03083B-E5AB-3F43-A98B-DB4EB57D06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64278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9.xml"/><Relationship Id="rId1" Type="http://schemas.openxmlformats.org/officeDocument/2006/relationships/video" Target="file:///E:\ETAI%20para%20Junta\ETAI%20Versi&#243;n%20Final%20FullHD%20YT%20.mp4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042C09-2D22-6240-BA02-E9B6723D67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576" y="3429000"/>
            <a:ext cx="5717059" cy="2387600"/>
          </a:xfrm>
        </p:spPr>
        <p:txBody>
          <a:bodyPr>
            <a:normAutofit fontScale="90000"/>
          </a:bodyPr>
          <a:lstStyle/>
          <a:p>
            <a:r>
              <a:rPr lang="es-EC" sz="4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ETAI: Educación parauniversitaria de calidad en Costa Rica</a:t>
            </a:r>
            <a:br>
              <a:rPr lang="es-EC" sz="4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EC" sz="4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 técnico es humano</a:t>
            </a:r>
          </a:p>
        </p:txBody>
      </p:sp>
    </p:spTree>
    <p:extLst>
      <p:ext uri="{BB962C8B-B14F-4D97-AF65-F5344CB8AC3E}">
        <p14:creationId xmlns:p14="http://schemas.microsoft.com/office/powerpoint/2010/main" val="3090497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826" y="785884"/>
            <a:ext cx="3932237" cy="554064"/>
          </a:xfrm>
        </p:spPr>
        <p:txBody>
          <a:bodyPr/>
          <a:lstStyle/>
          <a:p>
            <a:r>
              <a:rPr lang="es-EC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Docencia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365" y="1339948"/>
            <a:ext cx="5615089" cy="5200337"/>
          </a:xfrm>
        </p:spPr>
        <p:txBody>
          <a:bodyPr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Incorporación competencias: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Modelo Educativo ABC (</a:t>
            </a:r>
            <a:r>
              <a:rPr lang="es-C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Aprendizaje Basado en Competencias)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Proyecto: 10 competencias más apreciadas por el mercado empleador en la zona.</a:t>
            </a:r>
            <a:endParaRPr lang="es-EC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Modificación orientación académica con proceso de sensibilización de los docentes.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 competencias se fomentan en personal administrativo, profesores y estudiantes.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9E71D2EF-0FB3-4B96-82BA-89297D03B4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7546" y="1636024"/>
            <a:ext cx="5070646" cy="358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395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72650"/>
            <a:ext cx="3932237" cy="567298"/>
          </a:xfrm>
        </p:spPr>
        <p:txBody>
          <a:bodyPr/>
          <a:lstStyle/>
          <a:p>
            <a:r>
              <a:rPr lang="es-EC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Docencia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0583" y="1339948"/>
            <a:ext cx="5070646" cy="4652889"/>
          </a:xfrm>
        </p:spPr>
        <p:txBody>
          <a:bodyPr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Incorporación competencias: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Adaptabilidad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Capacidad de Análisis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Comunicación oral y escrita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Conciencia de sostenibilidad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Ética profesional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Planificación y organización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Proactividad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Resolución de conflictos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Servicio al cliente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Trabajo en equipo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3DF5D7C-DD60-4EAC-B550-B33317B81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2025" y="1339948"/>
            <a:ext cx="3522850" cy="234799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59E4AFF-4352-4D4A-BA8B-2450E55A1C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2939" y="1339948"/>
            <a:ext cx="3522849" cy="234799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DD4B3A55-A5BF-4767-8215-7EE8A68A49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2025" y="3700461"/>
            <a:ext cx="2744653" cy="251435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6772B9F3-0D51-4F04-A239-5CC1B5A242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6678" y="3712980"/>
            <a:ext cx="2514360" cy="248634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3EA61A36-821D-418D-B1A1-2728B9D501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31038" y="3758994"/>
            <a:ext cx="1804750" cy="244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144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Docencia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6612" y="2057400"/>
            <a:ext cx="3935413" cy="3811588"/>
          </a:xfrm>
        </p:spPr>
        <p:txBody>
          <a:bodyPr>
            <a:normAutofit fontScale="85000" lnSpcReduction="20000"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Capacitación en temas trasversales a los programas, que la emergencia sanitaria ha vuelto relevantes:</a:t>
            </a:r>
          </a:p>
          <a:p>
            <a:pPr algn="just"/>
            <a:endParaRPr lang="es-EC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Plataformas virtuales (funcionamiento, pedagogía y recursos)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Gestores de paz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Servicio al cliente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Educación 2.0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Versus: Historia aplicada (teoría del conocimiento)</a:t>
            </a:r>
          </a:p>
        </p:txBody>
      </p:sp>
      <p:sp>
        <p:nvSpPr>
          <p:cNvPr id="3" name="Flecha: curvada hacia la derecha 2">
            <a:extLst>
              <a:ext uri="{FF2B5EF4-FFF2-40B4-BE49-F238E27FC236}">
                <a16:creationId xmlns:a16="http://schemas.microsoft.com/office/drawing/2014/main" id="{E5FBEFCB-6477-4959-B389-CA4B1FC849C6}"/>
              </a:ext>
            </a:extLst>
          </p:cNvPr>
          <p:cNvSpPr/>
          <p:nvPr/>
        </p:nvSpPr>
        <p:spPr>
          <a:xfrm>
            <a:off x="418455" y="4215539"/>
            <a:ext cx="418157" cy="120886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>
              <a:solidFill>
                <a:schemeClr val="tx1"/>
              </a:solidFill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6D8355C-1F46-4AC3-8850-9D87BBF0C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712" y="1257300"/>
            <a:ext cx="5726604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7742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82165"/>
            <a:ext cx="3932237" cy="1600200"/>
          </a:xfrm>
        </p:spPr>
        <p:txBody>
          <a:bodyPr/>
          <a:lstStyle/>
          <a:p>
            <a:r>
              <a:rPr lang="es-EC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Proyección Social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2880" y="2057400"/>
            <a:ext cx="4589145" cy="4610686"/>
          </a:xfrm>
        </p:spPr>
        <p:txBody>
          <a:bodyPr>
            <a:normAutofit fontScale="92500" lnSpcReduction="10000"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ETAI Comunal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Programa de radio 2 veces a la semana, transmitido por 550 am y Facebook Live de Radio Santa Clara.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Consejo Académico Regional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Consejo Forestal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Instancia local para el abordaje integral del riesgo suicida.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Cursos en comunidades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Capacitación en municipios</a:t>
            </a:r>
          </a:p>
          <a:p>
            <a:pPr algn="just"/>
            <a:endParaRPr lang="es-EC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C" dirty="0"/>
          </a:p>
        </p:txBody>
      </p:sp>
      <p:pic>
        <p:nvPicPr>
          <p:cNvPr id="3074" name="Picture 2" descr="ETAI Comunal: aporte de los procesos de acreditación con Sinaes | Radio  Santa Clara">
            <a:extLst>
              <a:ext uri="{FF2B5EF4-FFF2-40B4-BE49-F238E27FC236}">
                <a16:creationId xmlns:a16="http://schemas.microsoft.com/office/drawing/2014/main" id="{B9BD7DE0-33CB-4FB7-8A0D-ADAB1A533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188" y="1446964"/>
            <a:ext cx="6342062" cy="4423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908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82165"/>
            <a:ext cx="3932237" cy="1600200"/>
          </a:xfrm>
        </p:spPr>
        <p:txBody>
          <a:bodyPr/>
          <a:lstStyle/>
          <a:p>
            <a:r>
              <a:rPr lang="es-EC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Proyección social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2880" y="2057400"/>
            <a:ext cx="4589145" cy="4610686"/>
          </a:xfrm>
        </p:spPr>
        <p:txBody>
          <a:bodyPr>
            <a:norm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Periódico FERMENTO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Zona con 65% de acceso a internet.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Periódico llega a través de las parroquias a 21000 personas de toda la RHN.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Conjuga lo análogo con lo digital por medio de código QR.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C" dirty="0"/>
          </a:p>
        </p:txBody>
      </p:sp>
      <p:pic>
        <p:nvPicPr>
          <p:cNvPr id="5" name="Marcador de posición de imagen 4" descr="Texto&#10;&#10;Descripción generada automáticamente">
            <a:extLst>
              <a:ext uri="{FF2B5EF4-FFF2-40B4-BE49-F238E27FC236}">
                <a16:creationId xmlns:a16="http://schemas.microsoft.com/office/drawing/2014/main" id="{11EAA220-36AF-4466-9DC0-68E236DC4C9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793" r="1793"/>
          <a:stretch>
            <a:fillRect/>
          </a:stretch>
        </p:blipFill>
        <p:spPr>
          <a:xfrm>
            <a:off x="6838950" y="979488"/>
            <a:ext cx="4200525" cy="5503862"/>
          </a:xfrm>
        </p:spPr>
      </p:pic>
    </p:spTree>
    <p:extLst>
      <p:ext uri="{BB962C8B-B14F-4D97-AF65-F5344CB8AC3E}">
        <p14:creationId xmlns:p14="http://schemas.microsoft.com/office/powerpoint/2010/main" val="2519269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30078"/>
            <a:ext cx="3932237" cy="1600200"/>
          </a:xfrm>
        </p:spPr>
        <p:txBody>
          <a:bodyPr/>
          <a:lstStyle/>
          <a:p>
            <a:r>
              <a:rPr lang="es-EC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Proyección social y conservación ambiental 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1368" y="2030278"/>
            <a:ext cx="4589145" cy="4610686"/>
          </a:xfrm>
        </p:spPr>
        <p:txBody>
          <a:bodyPr>
            <a:norm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Reproducción y entrega a productores de semilla de yuca mejorada.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Reproducción de plantas de vainilla para mejorar producción en el campo.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Bosque secundario como área protegida.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Protección de nacientes y ríos.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C" dirty="0"/>
          </a:p>
        </p:txBody>
      </p:sp>
      <p:pic>
        <p:nvPicPr>
          <p:cNvPr id="7" name="Marcador de posición de imagen 6">
            <a:extLst>
              <a:ext uri="{FF2B5EF4-FFF2-40B4-BE49-F238E27FC236}">
                <a16:creationId xmlns:a16="http://schemas.microsoft.com/office/drawing/2014/main" id="{64FE754D-654F-4567-B9A1-935C365A056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569" r="2569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9142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90353"/>
            <a:ext cx="3932237" cy="496006"/>
          </a:xfrm>
        </p:spPr>
        <p:txBody>
          <a:bodyPr>
            <a:normAutofit fontScale="90000"/>
          </a:bodyPr>
          <a:lstStyle/>
          <a:p>
            <a:r>
              <a:rPr lang="es-EC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Caso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2880" y="1499581"/>
            <a:ext cx="4589145" cy="4610686"/>
          </a:xfrm>
        </p:spPr>
        <p:txBody>
          <a:bodyPr>
            <a:normAutofit fontScale="92500" lnSpcReduction="10000"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Consorcio </a:t>
            </a:r>
            <a:r>
              <a:rPr lang="es-EC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Educatum</a:t>
            </a:r>
            <a:endParaRPr lang="es-EC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Asociación de instituciones parauniversitarias para brindar educación a la medida a empresas de zona franca.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Proyecto impulsado por la Promotora de Comercio Exterior PROCOMER.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Capacitación a la medida: un aviso para las IES, “no importa el título o el lugar de procedencia, sólo que sepa hacer lo que ocupo”.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C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4BC9AD86-F63E-49D1-91C8-06AD3241C0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93" t="16264" r="33900" b="25990"/>
          <a:stretch/>
        </p:blipFill>
        <p:spPr>
          <a:xfrm>
            <a:off x="5183188" y="1782365"/>
            <a:ext cx="6275764" cy="334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5028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541" y="766689"/>
            <a:ext cx="3932237" cy="1600200"/>
          </a:xfrm>
        </p:spPr>
        <p:txBody>
          <a:bodyPr>
            <a:normAutofit/>
          </a:bodyPr>
          <a:lstStyle/>
          <a:p>
            <a:r>
              <a:rPr lang="es-EC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Investigación hacia adentro</a:t>
            </a:r>
            <a:br>
              <a:rPr lang="es-EC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EC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es una función de este nivel de educación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5422" y="2366889"/>
            <a:ext cx="4307791" cy="3811588"/>
          </a:xfrm>
        </p:spPr>
        <p:txBody>
          <a:bodyPr>
            <a:norm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Constante aplicación de instrumentos para conocer situación académica y familiar estudiantes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Competencias que solicita el mercado laboral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Colaborar con construir un mundo sostenible a través del fomento de la agricultura orgánica.</a:t>
            </a:r>
          </a:p>
        </p:txBody>
      </p:sp>
      <p:sp>
        <p:nvSpPr>
          <p:cNvPr id="6" name="Marcador de posición de imagen 5">
            <a:extLst>
              <a:ext uri="{FF2B5EF4-FFF2-40B4-BE49-F238E27FC236}">
                <a16:creationId xmlns:a16="http://schemas.microsoft.com/office/drawing/2014/main" id="{FFA5AE67-6D71-4376-B255-6A827C1357A5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1FD749F-8292-4014-A553-EE4F87739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2713" y="2460625"/>
            <a:ext cx="3076575" cy="3544436"/>
          </a:xfrm>
          <a:prstGeom prst="rect">
            <a:avLst/>
          </a:prstGeom>
        </p:spPr>
      </p:pic>
      <p:pic>
        <p:nvPicPr>
          <p:cNvPr id="1026" name="Picture 2" descr="Vista previa de imagen">
            <a:extLst>
              <a:ext uri="{FF2B5EF4-FFF2-40B4-BE49-F238E27FC236}">
                <a16:creationId xmlns:a16="http://schemas.microsoft.com/office/drawing/2014/main" id="{E27F087E-579B-44BF-A1B2-8C2865336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713" y="843414"/>
            <a:ext cx="3076575" cy="176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7557657-A72D-44AF-A6B6-D8AAC747DB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015" r="8799"/>
          <a:stretch/>
        </p:blipFill>
        <p:spPr>
          <a:xfrm>
            <a:off x="8269288" y="843414"/>
            <a:ext cx="3256171" cy="516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004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Investigación hacia afuera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5422" y="2351391"/>
            <a:ext cx="4307791" cy="3811588"/>
          </a:xfrm>
        </p:spPr>
        <p:txBody>
          <a:bodyPr>
            <a:normAutofit fontScale="92500" lnSpcReduction="10000"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 recursos de la institución se comparten para que otras instituciones produzcan investigación a través de estudiantes en tesis o en proyectos compartidos con instituciones públicas como universidades, el Ministerio de Agricultura y Ganadería o empresa privada.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Fincas (250 ha), Ambientes Controlados y laboratorios (Química, Biotecnología, Inglés, Informática y Agroindustria).</a:t>
            </a:r>
          </a:p>
        </p:txBody>
      </p:sp>
      <p:sp>
        <p:nvSpPr>
          <p:cNvPr id="6" name="Marcador de posición de imagen 5">
            <a:extLst>
              <a:ext uri="{FF2B5EF4-FFF2-40B4-BE49-F238E27FC236}">
                <a16:creationId xmlns:a16="http://schemas.microsoft.com/office/drawing/2014/main" id="{FFA5AE67-6D71-4376-B255-6A827C1357A5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AA6D578-F9EF-411A-A438-0DE38C6312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3188" y="987424"/>
            <a:ext cx="6498167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0183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MIRAR EL FUTURO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5422" y="2351391"/>
            <a:ext cx="4307791" cy="3811588"/>
          </a:xfrm>
        </p:spPr>
        <p:txBody>
          <a:bodyPr>
            <a:normAutofit fontScale="92500" lnSpcReduction="10000"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Participar en eventos internacionales.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Consultar expertos.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Consultar sector empleador.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Consultar graduados.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Leer e investigar.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Comparar.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Internacionalizarse vía alianza.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Crear y modificar los programas a tiempo.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EC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EC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DE16B044-532F-452B-8A0D-E984A8B5294F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2207595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>
                <a:latin typeface="Times New Roman" panose="02020603050405020304" pitchFamily="18" charset="0"/>
                <a:cs typeface="Times New Roman" panose="02020603050405020304" pitchFamily="18" charset="0"/>
              </a:rPr>
              <a:t>¿Qué es ETAI?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7646" y="2057400"/>
            <a:ext cx="4703976" cy="4343400"/>
          </a:xfrm>
        </p:spPr>
        <p:txBody>
          <a:bodyPr>
            <a:normAutofit fontScale="92500"/>
          </a:bodyPr>
          <a:lstStyle/>
          <a:p>
            <a:pPr algn="just"/>
            <a:r>
              <a:rPr lang="es-419" altLang="es-C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Escuela Técnica Agrícola e Industrial: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CR" alt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Educación Superior </a:t>
            </a:r>
            <a:r>
              <a:rPr lang="es-419" alt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parauniversitaria, </a:t>
            </a:r>
            <a:r>
              <a:rPr lang="es-CR" alt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pertenece al Instituto Agropecuario Costarricense </a:t>
            </a:r>
            <a:r>
              <a:rPr lang="es-419" alt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este a su vez, a la Conferencia Episcopal de Costa Rica.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419" alt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s-CR" alt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frece carreras cortas a nivel de Diplomado.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419" alt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Amparada por la Ley de la República de Costa Rica, número 7772 con aporte económico estatal.</a:t>
            </a:r>
            <a:endParaRPr lang="es-CR" altLang="es-C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C" dirty="0"/>
          </a:p>
        </p:txBody>
      </p:sp>
      <p:pic>
        <p:nvPicPr>
          <p:cNvPr id="6" name="ETAI Versión Final FullHD YT .mp4">
            <a:hlinkClick r:id="" action="ppaction://media"/>
            <a:extLst>
              <a:ext uri="{FF2B5EF4-FFF2-40B4-BE49-F238E27FC236}">
                <a16:creationId xmlns:a16="http://schemas.microsoft.com/office/drawing/2014/main" id="{68FCBB37-F9D2-4F2E-AA64-25898B1DA86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7" r="14117"/>
          <a:stretch>
            <a:fillRect/>
          </a:stretch>
        </p:blipFill>
        <p:spPr bwMode="auto">
          <a:xfrm>
            <a:off x="5183188" y="987425"/>
            <a:ext cx="5334287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82BAAEC-89AF-4EF3-9E21-63208D0F2C2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1102" y="1594414"/>
            <a:ext cx="1352426" cy="55174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6B66490-391B-45D7-9A92-BA108130A3CF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1102" y="2541281"/>
            <a:ext cx="1352426" cy="56967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DF12E90C-D3C5-4942-AFCE-0BFBCA86FA39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2594" y="3317741"/>
            <a:ext cx="1119236" cy="740604"/>
          </a:xfrm>
          <a:prstGeom prst="rect">
            <a:avLst/>
          </a:prstGeom>
        </p:spPr>
      </p:pic>
      <p:pic>
        <p:nvPicPr>
          <p:cNvPr id="3074" name="Picture 2" descr="Radio Santa Clara | Emisora de las Buenas Noticias San Carlos">
            <a:extLst>
              <a:ext uri="{FF2B5EF4-FFF2-40B4-BE49-F238E27FC236}">
                <a16:creationId xmlns:a16="http://schemas.microsoft.com/office/drawing/2014/main" id="{BEEC8A62-9074-43E7-B976-69DECD2805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137"/>
          <a:stretch/>
        </p:blipFill>
        <p:spPr bwMode="auto">
          <a:xfrm>
            <a:off x="10555418" y="4395459"/>
            <a:ext cx="1438109" cy="84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609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>
            <a:extLst>
              <a:ext uri="{FF2B5EF4-FFF2-40B4-BE49-F238E27FC236}">
                <a16:creationId xmlns:a16="http://schemas.microsoft.com/office/drawing/2014/main" id="{321A6B9A-0DEF-4F05-965F-4990FEE002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51" y="1549693"/>
            <a:ext cx="11299233" cy="4867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0168" y="818351"/>
            <a:ext cx="3932237" cy="513292"/>
          </a:xfrm>
        </p:spPr>
        <p:txBody>
          <a:bodyPr>
            <a:normAutofit fontScale="90000"/>
          </a:bodyPr>
          <a:lstStyle/>
          <a:p>
            <a:r>
              <a:rPr lang="es-EC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Síntesis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73554" y="736697"/>
            <a:ext cx="5668926" cy="4383446"/>
          </a:xfrm>
        </p:spPr>
        <p:txBody>
          <a:bodyPr>
            <a:noAutofit/>
          </a:bodyPr>
          <a:lstStyle/>
          <a:p>
            <a:pPr algn="just"/>
            <a:endParaRPr lang="es-EC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Investigación-  Docencia-  Proyección social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F7FE024F-D562-4C10-8DA1-1B591FE67465}"/>
              </a:ext>
            </a:extLst>
          </p:cNvPr>
          <p:cNvSpPr/>
          <p:nvPr/>
        </p:nvSpPr>
        <p:spPr>
          <a:xfrm>
            <a:off x="4850991" y="2139121"/>
            <a:ext cx="1906292" cy="345872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Calidad</a:t>
            </a:r>
          </a:p>
          <a:p>
            <a:pPr algn="ctr"/>
            <a:r>
              <a:rPr lang="es-41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Diversidad de modalidades</a:t>
            </a:r>
          </a:p>
          <a:p>
            <a:pPr algn="ctr"/>
            <a:r>
              <a:rPr lang="es-41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Competencias</a:t>
            </a:r>
          </a:p>
          <a:p>
            <a:pPr algn="ctr"/>
            <a:r>
              <a:rPr lang="es-41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Capacitación</a:t>
            </a:r>
          </a:p>
          <a:p>
            <a:pPr algn="ctr"/>
            <a:r>
              <a:rPr lang="es-41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Reglamentos</a:t>
            </a:r>
          </a:p>
          <a:p>
            <a:pPr algn="ctr"/>
            <a:r>
              <a:rPr lang="es-41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Convenios</a:t>
            </a:r>
          </a:p>
          <a:p>
            <a:pPr algn="ctr"/>
            <a:r>
              <a:rPr lang="es-41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Mirar el futuro</a:t>
            </a:r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80C4B07B-E916-4160-A66A-A670136D2C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66629" y="2139122"/>
            <a:ext cx="1884362" cy="345872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s-419" sz="1800" dirty="0">
                <a:solidFill>
                  <a:schemeClr val="tx1"/>
                </a:solidFill>
              </a:rPr>
              <a:t>Diagnóstico interno</a:t>
            </a:r>
          </a:p>
          <a:p>
            <a:pPr algn="ctr">
              <a:lnSpc>
                <a:spcPct val="100000"/>
              </a:lnSpc>
            </a:pPr>
            <a:r>
              <a:rPr lang="es-419" sz="1800" dirty="0">
                <a:solidFill>
                  <a:schemeClr val="tx1"/>
                </a:solidFill>
              </a:rPr>
              <a:t>Apoyo a investigación con aporte de recursos</a:t>
            </a:r>
          </a:p>
          <a:p>
            <a:pPr algn="ctr">
              <a:lnSpc>
                <a:spcPct val="100000"/>
              </a:lnSpc>
            </a:pPr>
            <a:r>
              <a:rPr lang="es-419" sz="1800" dirty="0">
                <a:solidFill>
                  <a:schemeClr val="tx1"/>
                </a:solidFill>
              </a:rPr>
              <a:t>Necesidades de la comunidad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8599E96A-01B5-4692-805B-3A2826FF974B}"/>
              </a:ext>
            </a:extLst>
          </p:cNvPr>
          <p:cNvSpPr/>
          <p:nvPr/>
        </p:nvSpPr>
        <p:spPr>
          <a:xfrm>
            <a:off x="6735353" y="2139122"/>
            <a:ext cx="1884362" cy="345872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b="1" dirty="0"/>
              <a:t>Capacitación</a:t>
            </a:r>
          </a:p>
          <a:p>
            <a:pPr algn="ctr"/>
            <a:r>
              <a:rPr lang="es-419" b="1" dirty="0"/>
              <a:t>Radio</a:t>
            </a:r>
          </a:p>
          <a:p>
            <a:pPr algn="ctr"/>
            <a:r>
              <a:rPr lang="es-419" b="1" dirty="0"/>
              <a:t>Periódico</a:t>
            </a:r>
          </a:p>
          <a:p>
            <a:pPr algn="ctr"/>
            <a:r>
              <a:rPr lang="es-419" b="1" dirty="0"/>
              <a:t>Materiales vegetales</a:t>
            </a:r>
          </a:p>
          <a:p>
            <a:pPr algn="ctr"/>
            <a:r>
              <a:rPr lang="es-419" b="1" dirty="0"/>
              <a:t>Protección ambiental</a:t>
            </a:r>
          </a:p>
          <a:p>
            <a:pPr algn="ctr"/>
            <a:r>
              <a:rPr lang="es-419" b="1" dirty="0"/>
              <a:t>Foros regionales</a:t>
            </a:r>
          </a:p>
          <a:p>
            <a:pPr algn="ctr"/>
            <a:endParaRPr lang="es-419" dirty="0"/>
          </a:p>
        </p:txBody>
      </p:sp>
      <p:sp>
        <p:nvSpPr>
          <p:cNvPr id="11" name="Flecha: a la derecha 10">
            <a:extLst>
              <a:ext uri="{FF2B5EF4-FFF2-40B4-BE49-F238E27FC236}">
                <a16:creationId xmlns:a16="http://schemas.microsoft.com/office/drawing/2014/main" id="{F944E144-0619-4D7E-B081-A55A154C5A2F}"/>
              </a:ext>
            </a:extLst>
          </p:cNvPr>
          <p:cNvSpPr/>
          <p:nvPr/>
        </p:nvSpPr>
        <p:spPr>
          <a:xfrm>
            <a:off x="6331068" y="2277785"/>
            <a:ext cx="904954" cy="3409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 dirty="0"/>
          </a:p>
        </p:txBody>
      </p: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98127966-20CC-4C97-840A-0C74A820EDAE}"/>
              </a:ext>
            </a:extLst>
          </p:cNvPr>
          <p:cNvCxnSpPr>
            <a:cxnSpLocks/>
          </p:cNvCxnSpPr>
          <p:nvPr/>
        </p:nvCxnSpPr>
        <p:spPr>
          <a:xfrm flipH="1">
            <a:off x="4281498" y="5308306"/>
            <a:ext cx="3045278" cy="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agen 16">
            <a:extLst>
              <a:ext uri="{FF2B5EF4-FFF2-40B4-BE49-F238E27FC236}">
                <a16:creationId xmlns:a16="http://schemas.microsoft.com/office/drawing/2014/main" id="{FDA5EEB3-D5DF-4589-9D52-AB5754365B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498" y="2277785"/>
            <a:ext cx="1120632" cy="340963"/>
          </a:xfrm>
          <a:prstGeom prst="rect">
            <a:avLst/>
          </a:prstGeom>
        </p:spPr>
      </p:pic>
      <p:sp>
        <p:nvSpPr>
          <p:cNvPr id="3" name="Flecha: a la izquierda y derecha 2">
            <a:extLst>
              <a:ext uri="{FF2B5EF4-FFF2-40B4-BE49-F238E27FC236}">
                <a16:creationId xmlns:a16="http://schemas.microsoft.com/office/drawing/2014/main" id="{DFFB1C02-9337-470F-9B48-96282E58169B}"/>
              </a:ext>
            </a:extLst>
          </p:cNvPr>
          <p:cNvSpPr/>
          <p:nvPr/>
        </p:nvSpPr>
        <p:spPr>
          <a:xfrm>
            <a:off x="4646704" y="4786912"/>
            <a:ext cx="418476" cy="13680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1887700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042C09-2D22-6240-BA02-E9B6723D67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576" y="3429000"/>
            <a:ext cx="5717059" cy="2387600"/>
          </a:xfrm>
        </p:spPr>
        <p:txBody>
          <a:bodyPr>
            <a:normAutofit fontScale="90000"/>
          </a:bodyPr>
          <a:lstStyle/>
          <a:p>
            <a:r>
              <a:rPr lang="es-ES" sz="4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MUCHAS GRACIAS POR SU ATENCIÓN</a:t>
            </a:r>
            <a:br>
              <a:rPr lang="es-ES" sz="4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s-EC" sz="4800" b="1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7726A64-F914-4ADF-B259-2E3F65EA13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21" y="3064930"/>
            <a:ext cx="915382" cy="64289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972EDAC-B3D9-44B6-9649-164AA2954D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6828" y="3107551"/>
            <a:ext cx="915382" cy="642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028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>
                <a:latin typeface="Times New Roman" panose="02020603050405020304" pitchFamily="18" charset="0"/>
                <a:cs typeface="Times New Roman" panose="02020603050405020304" pitchFamily="18" charset="0"/>
              </a:rPr>
              <a:t>Ubicación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9706" y="2057400"/>
            <a:ext cx="3932237" cy="4560376"/>
          </a:xfrm>
        </p:spPr>
        <p:txBody>
          <a:bodyPr>
            <a:norm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419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 una única sede en Santa Clara de San Carlos. (a 106,5 km de San José)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419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Fundada en 1998.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419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 msnm.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Temperaturas 19-32° C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3000-4000 mm lluvia/año</a:t>
            </a:r>
          </a:p>
          <a:p>
            <a:pPr algn="just"/>
            <a:endParaRPr lang="es-C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C" dirty="0"/>
          </a:p>
        </p:txBody>
      </p:sp>
      <p:pic>
        <p:nvPicPr>
          <p:cNvPr id="5" name="Picture 2" descr="Vector Map of Costa Rica - Single Color | Free Vector Maps">
            <a:extLst>
              <a:ext uri="{FF2B5EF4-FFF2-40B4-BE49-F238E27FC236}">
                <a16:creationId xmlns:a16="http://schemas.microsoft.com/office/drawing/2014/main" id="{25DF8730-7505-4E11-83CC-60CFF06374BE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/>
        </p:blipFill>
        <p:spPr bwMode="auto">
          <a:xfrm>
            <a:off x="5183188" y="1018421"/>
            <a:ext cx="6172200" cy="4873625"/>
          </a:xfrm>
          <a:custGeom>
            <a:avLst/>
            <a:gdLst/>
            <a:ahLst/>
            <a:cxnLst/>
            <a:rect l="l" t="t" r="r" b="b"/>
            <a:pathLst>
              <a:path w="5948805" h="6095979">
                <a:moveTo>
                  <a:pt x="1573832" y="765"/>
                </a:moveTo>
                <a:cubicBezTo>
                  <a:pt x="1940190" y="-10734"/>
                  <a:pt x="2329345" y="109280"/>
                  <a:pt x="2734663" y="238687"/>
                </a:cubicBezTo>
                <a:cubicBezTo>
                  <a:pt x="4118244" y="680647"/>
                  <a:pt x="5296697" y="1302752"/>
                  <a:pt x="5668316" y="3639516"/>
                </a:cubicBezTo>
                <a:cubicBezTo>
                  <a:pt x="5788298" y="4393559"/>
                  <a:pt x="5890546" y="5142244"/>
                  <a:pt x="5937022" y="5865869"/>
                </a:cubicBezTo>
                <a:lnTo>
                  <a:pt x="5948805" y="6095979"/>
                </a:lnTo>
                <a:lnTo>
                  <a:pt x="0" y="6095979"/>
                </a:lnTo>
                <a:lnTo>
                  <a:pt x="0" y="1621672"/>
                </a:lnTo>
                <a:lnTo>
                  <a:pt x="36310" y="1518814"/>
                </a:lnTo>
                <a:cubicBezTo>
                  <a:pt x="109805" y="1321982"/>
                  <a:pt x="192755" y="1133640"/>
                  <a:pt x="287891" y="956872"/>
                </a:cubicBezTo>
                <a:cubicBezTo>
                  <a:pt x="669453" y="247734"/>
                  <a:pt x="1102800" y="15549"/>
                  <a:pt x="1573832" y="76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F2F0DF1D-23BD-4AAC-BD32-F157A4B454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336" y="2929598"/>
            <a:ext cx="716697" cy="475985"/>
          </a:xfrm>
          <a:prstGeom prst="rect">
            <a:avLst/>
          </a:prstGeom>
        </p:spPr>
      </p:pic>
      <p:pic>
        <p:nvPicPr>
          <p:cNvPr id="1028" name="Picture 4" descr="Icono Ubicacion Png Blanco Transparent Images – Free PNG Images Vector,  PSD, Clipart, Templates">
            <a:extLst>
              <a:ext uri="{FF2B5EF4-FFF2-40B4-BE49-F238E27FC236}">
                <a16:creationId xmlns:a16="http://schemas.microsoft.com/office/drawing/2014/main" id="{2C3909FD-C3F7-42DE-9716-9EB62DC74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07416" y="2429838"/>
            <a:ext cx="328472" cy="465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0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>
                <a:latin typeface="Times New Roman" panose="02020603050405020304" pitchFamily="18" charset="0"/>
                <a:cs typeface="Times New Roman" panose="02020603050405020304" pitchFamily="18" charset="0"/>
              </a:rPr>
              <a:t>Ubicación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9706" y="2057400"/>
            <a:ext cx="3932237" cy="4560376"/>
          </a:xfrm>
        </p:spPr>
        <p:txBody>
          <a:bodyPr>
            <a:norm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Ubicados en la Zona Huetar Norte de Costa Rica.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Región con bajos índices de desarrollo humano.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Zona agrícola, ganadera y turística.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Zona exportadora de piña, raíces y tubérculos.</a:t>
            </a:r>
          </a:p>
          <a:p>
            <a:pPr algn="just"/>
            <a:endParaRPr lang="es-C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C" dirty="0"/>
          </a:p>
        </p:txBody>
      </p:sp>
      <p:pic>
        <p:nvPicPr>
          <p:cNvPr id="7" name="Imagen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F2F0DF1D-23BD-4AAC-BD32-F157A4B454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9336" y="2929598"/>
            <a:ext cx="716697" cy="475985"/>
          </a:xfrm>
          <a:prstGeom prst="rect">
            <a:avLst/>
          </a:prstGeom>
        </p:spPr>
      </p:pic>
      <p:pic>
        <p:nvPicPr>
          <p:cNvPr id="1028" name="Picture 4" descr="Icono Ubicacion Png Blanco Transparent Images – Free PNG Images Vector,  PSD, Clipart, Templates">
            <a:extLst>
              <a:ext uri="{FF2B5EF4-FFF2-40B4-BE49-F238E27FC236}">
                <a16:creationId xmlns:a16="http://schemas.microsoft.com/office/drawing/2014/main" id="{2C3909FD-C3F7-42DE-9716-9EB62DC74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07416" y="2429838"/>
            <a:ext cx="328472" cy="465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96B16BC0-56EE-4512-9340-62602F850AD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/>
          <a:srcRect l="18339" r="18339"/>
          <a:stretch>
            <a:fillRect/>
          </a:stretch>
        </p:blipFill>
        <p:spPr>
          <a:xfrm>
            <a:off x="9178791" y="4167141"/>
            <a:ext cx="2583152" cy="170671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9E72C77-4493-4998-81F7-D53F7757D7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1615" y="4167140"/>
            <a:ext cx="2887176" cy="170671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1898A36-7A91-42FF-9477-A8F05ACED5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1615" y="836908"/>
            <a:ext cx="5470328" cy="333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448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Diplomados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542" y="2057400"/>
            <a:ext cx="4659483" cy="3811588"/>
          </a:xfrm>
        </p:spPr>
        <p:txBody>
          <a:bodyPr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Ciencias Agropecuarias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Turismo Sostenible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Administración de Empresas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Contabilidad y Finanzas</a:t>
            </a:r>
          </a:p>
          <a:p>
            <a:pPr algn="just"/>
            <a:endParaRPr lang="es-EC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Manejo Forestal Sostenible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Agroindustria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Biotecnología</a:t>
            </a:r>
          </a:p>
        </p:txBody>
      </p:sp>
      <p:pic>
        <p:nvPicPr>
          <p:cNvPr id="1028" name="Picture 4" descr="INSTRUCCIONES PARA EL USO DEL SELLO SINAES DE CARRERA O PROGRAMA ACREDITADOS">
            <a:extLst>
              <a:ext uri="{FF2B5EF4-FFF2-40B4-BE49-F238E27FC236}">
                <a16:creationId xmlns:a16="http://schemas.microsoft.com/office/drawing/2014/main" id="{5A7A01B0-98C5-45A7-8B7B-706BF3677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337" y="1941534"/>
            <a:ext cx="730214" cy="63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Marcador de contenido 4" descr="Imagen que contiene pasto, exterior, texto, señal&#10;&#10;Descripción generada automáticamente">
            <a:extLst>
              <a:ext uri="{FF2B5EF4-FFF2-40B4-BE49-F238E27FC236}">
                <a16:creationId xmlns:a16="http://schemas.microsoft.com/office/drawing/2014/main" id="{675B96DF-9F1C-4658-8D5E-C5343030120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9" r="18339"/>
          <a:stretch/>
        </p:blipFill>
        <p:spPr>
          <a:xfrm>
            <a:off x="5981506" y="1307367"/>
            <a:ext cx="5373881" cy="4243265"/>
          </a:xfrm>
          <a:custGeom>
            <a:avLst/>
            <a:gdLst/>
            <a:ahLst/>
            <a:cxnLst/>
            <a:rect l="l" t="t" r="r" b="b"/>
            <a:pathLst>
              <a:path w="12191999" h="5662047">
                <a:moveTo>
                  <a:pt x="0" y="0"/>
                </a:moveTo>
                <a:lnTo>
                  <a:pt x="12191999" y="0"/>
                </a:lnTo>
                <a:lnTo>
                  <a:pt x="12191999" y="4441031"/>
                </a:lnTo>
                <a:lnTo>
                  <a:pt x="12122115" y="4466440"/>
                </a:lnTo>
                <a:cubicBezTo>
                  <a:pt x="11885683" y="4549571"/>
                  <a:pt x="11665281" y="4618943"/>
                  <a:pt x="11470288" y="4676343"/>
                </a:cubicBezTo>
                <a:cubicBezTo>
                  <a:pt x="9682688" y="5202609"/>
                  <a:pt x="7863685" y="5582544"/>
                  <a:pt x="6034815" y="5632196"/>
                </a:cubicBezTo>
                <a:cubicBezTo>
                  <a:pt x="4947994" y="5663166"/>
                  <a:pt x="3973571" y="5696346"/>
                  <a:pt x="3024777" y="5584524"/>
                </a:cubicBezTo>
                <a:cubicBezTo>
                  <a:pt x="2087147" y="5474254"/>
                  <a:pt x="1174496" y="5221993"/>
                  <a:pt x="202744" y="4684612"/>
                </a:cubicBezTo>
                <a:lnTo>
                  <a:pt x="0" y="4568423"/>
                </a:lnTo>
                <a:close/>
              </a:path>
            </a:pathLst>
          </a:custGeom>
        </p:spPr>
      </p:pic>
      <p:pic>
        <p:nvPicPr>
          <p:cNvPr id="10" name="Picture 4" descr="INSTRUCCIONES PARA EL USO DEL SELLO SINAES DE CARRERA O PROGRAMA ACREDITADOS">
            <a:extLst>
              <a:ext uri="{FF2B5EF4-FFF2-40B4-BE49-F238E27FC236}">
                <a16:creationId xmlns:a16="http://schemas.microsoft.com/office/drawing/2014/main" id="{820678A2-B40C-4814-AFA3-3BC12D52A3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682" y="2407957"/>
            <a:ext cx="730215" cy="63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1DB71795-13E0-4138-925E-3FC28965B4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6718" y="3357659"/>
            <a:ext cx="829128" cy="72548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77BB399B-0E3F-48BD-B7AF-C55B226A3F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0987" y="2839534"/>
            <a:ext cx="829128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597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36170"/>
            <a:ext cx="3932237" cy="1600200"/>
          </a:xfrm>
        </p:spPr>
        <p:txBody>
          <a:bodyPr>
            <a:normAutofit/>
          </a:bodyPr>
          <a:lstStyle/>
          <a:p>
            <a:r>
              <a:rPr lang="es-EC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EDUCACIÓN TÉCNICA EN COSTARICA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2A38BBD-88D2-4A0F-96F9-74730CA1C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92" y="2973494"/>
            <a:ext cx="4579089" cy="2853869"/>
          </a:xfrm>
          <a:prstGeom prst="rect">
            <a:avLst/>
          </a:prstGeo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6164" y="2589212"/>
            <a:ext cx="4801317" cy="3811588"/>
          </a:xfrm>
        </p:spPr>
        <p:txBody>
          <a:bodyPr>
            <a:noAutofit/>
          </a:bodyPr>
          <a:lstStyle/>
          <a:p>
            <a:pPr algn="just"/>
            <a:endParaRPr lang="es-EC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Marcador de posición de imagen 16">
            <a:extLst>
              <a:ext uri="{FF2B5EF4-FFF2-40B4-BE49-F238E27FC236}">
                <a16:creationId xmlns:a16="http://schemas.microsoft.com/office/drawing/2014/main" id="{AB462FBA-EF97-4BF1-B4C2-4FC13FD8828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5580" r="5580"/>
          <a:stretch>
            <a:fillRect/>
          </a:stretch>
        </p:blipFill>
        <p:spPr>
          <a:xfrm>
            <a:off x="7079032" y="4400428"/>
            <a:ext cx="2633536" cy="2079464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1730C52B-5BD4-42D1-996B-2E69222BC4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9032" y="2457572"/>
            <a:ext cx="2466975" cy="184785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F7BB38A3-C8BF-4378-9BDB-93C6C75F79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9425" y="1536270"/>
            <a:ext cx="1060552" cy="681417"/>
          </a:xfrm>
          <a:prstGeom prst="rect">
            <a:avLst/>
          </a:prstGeom>
        </p:spPr>
      </p:pic>
      <p:sp>
        <p:nvSpPr>
          <p:cNvPr id="21" name="Flecha: hacia arriba 20">
            <a:extLst>
              <a:ext uri="{FF2B5EF4-FFF2-40B4-BE49-F238E27FC236}">
                <a16:creationId xmlns:a16="http://schemas.microsoft.com/office/drawing/2014/main" id="{074C945F-E2CD-4D55-B690-34CF2304DB09}"/>
              </a:ext>
            </a:extLst>
          </p:cNvPr>
          <p:cNvSpPr/>
          <p:nvPr/>
        </p:nvSpPr>
        <p:spPr>
          <a:xfrm>
            <a:off x="10489689" y="1255363"/>
            <a:ext cx="1503335" cy="492846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dirty="0"/>
              <a:t>5</a:t>
            </a:r>
          </a:p>
          <a:p>
            <a:pPr algn="ctr"/>
            <a:endParaRPr lang="es-419" dirty="0"/>
          </a:p>
          <a:p>
            <a:pPr algn="ctr"/>
            <a:endParaRPr lang="es-419" dirty="0"/>
          </a:p>
          <a:p>
            <a:pPr algn="ctr"/>
            <a:endParaRPr lang="es-419" dirty="0"/>
          </a:p>
          <a:p>
            <a:pPr algn="ctr"/>
            <a:endParaRPr lang="es-419" dirty="0"/>
          </a:p>
          <a:p>
            <a:pPr algn="ctr"/>
            <a:r>
              <a:rPr lang="es-419" dirty="0"/>
              <a:t>4</a:t>
            </a:r>
          </a:p>
          <a:p>
            <a:pPr algn="ctr"/>
            <a:endParaRPr lang="es-419" dirty="0"/>
          </a:p>
          <a:p>
            <a:pPr algn="ctr"/>
            <a:endParaRPr lang="es-419" dirty="0"/>
          </a:p>
          <a:p>
            <a:pPr algn="ctr"/>
            <a:endParaRPr lang="es-419" dirty="0"/>
          </a:p>
          <a:p>
            <a:pPr algn="ctr"/>
            <a:endParaRPr lang="es-419" dirty="0"/>
          </a:p>
          <a:p>
            <a:pPr algn="ctr"/>
            <a:r>
              <a:rPr lang="es-419" dirty="0"/>
              <a:t>3</a:t>
            </a:r>
          </a:p>
          <a:p>
            <a:pPr algn="ctr"/>
            <a:r>
              <a:rPr lang="es-419" dirty="0"/>
              <a:t>2</a:t>
            </a:r>
          </a:p>
          <a:p>
            <a:pPr algn="ctr"/>
            <a:r>
              <a:rPr lang="es-419" dirty="0"/>
              <a:t>1</a:t>
            </a:r>
          </a:p>
          <a:p>
            <a:pPr algn="ctr"/>
            <a:endParaRPr lang="es-419" dirty="0"/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6B7ABF65-C73E-4CEB-BD37-718DB3A4FB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5814" y="1291003"/>
            <a:ext cx="1071563" cy="1071563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CE85C1C0-5C0D-4779-B786-0303F7100E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72321" y="1255363"/>
            <a:ext cx="1085979" cy="107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269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1" y="989012"/>
            <a:ext cx="4386318" cy="1600200"/>
          </a:xfrm>
        </p:spPr>
        <p:txBody>
          <a:bodyPr>
            <a:normAutofit fontScale="90000"/>
          </a:bodyPr>
          <a:lstStyle/>
          <a:p>
            <a:r>
              <a:rPr lang="es-EC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CALIDAD, PROYECTO PERMANENTE: EJE DE LAS FUNCIONES SUSTANTIVAS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6612" y="2589212"/>
            <a:ext cx="3932237" cy="3811588"/>
          </a:xfrm>
        </p:spPr>
        <p:txBody>
          <a:bodyPr>
            <a:norm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Voluntaria en Costa Rica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Única parauniversitaria con cuatro carreras acreditadas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Diez años en procesos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Cuatro acreditaciones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Dos reacreditaciones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 criterios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155 evidencias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EC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EC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Marcador de posición de imagen 6">
            <a:extLst>
              <a:ext uri="{FF2B5EF4-FFF2-40B4-BE49-F238E27FC236}">
                <a16:creationId xmlns:a16="http://schemas.microsoft.com/office/drawing/2014/main" id="{911D642A-D749-4D4F-93A0-8284363A900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4701" b="4701"/>
          <a:stretch>
            <a:fillRect/>
          </a:stretch>
        </p:blipFill>
        <p:spPr>
          <a:xfrm>
            <a:off x="5089585" y="1317357"/>
            <a:ext cx="5754359" cy="4543694"/>
          </a:xfrm>
          <a:prstGeom prst="rect">
            <a:avLst/>
          </a:prstGeom>
          <a:solidFill>
            <a:schemeClr val="tx2"/>
          </a:solidFill>
        </p:spPr>
      </p:pic>
    </p:spTree>
    <p:extLst>
      <p:ext uri="{BB962C8B-B14F-4D97-AF65-F5344CB8AC3E}">
        <p14:creationId xmlns:p14="http://schemas.microsoft.com/office/powerpoint/2010/main" val="2078344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427" y="835272"/>
            <a:ext cx="3932237" cy="585061"/>
          </a:xfrm>
        </p:spPr>
        <p:txBody>
          <a:bodyPr/>
          <a:lstStyle/>
          <a:p>
            <a:r>
              <a:rPr lang="es-EC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Docencia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37176" y="1431957"/>
            <a:ext cx="4614202" cy="4798362"/>
          </a:xfrm>
        </p:spPr>
        <p:txBody>
          <a:bodyPr>
            <a:norm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C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Virtualidad primero, bimodalidad después, preparando la presencialidad sin dejar el apoyo de la virtualidad.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Fortalecer reglamentación y ajustar procesos administrativos.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Iniciar proceso de aprobación de carreras virtuales ante el CSE.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Reforzar articulaciones convenio TEC, UTN, UCAT.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4517320-7F5F-4217-B8C7-8453CE0D8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378" y="1540456"/>
            <a:ext cx="7209552" cy="433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547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427" y="835272"/>
            <a:ext cx="3932237" cy="585061"/>
          </a:xfrm>
        </p:spPr>
        <p:txBody>
          <a:bodyPr/>
          <a:lstStyle/>
          <a:p>
            <a:r>
              <a:rPr lang="es-EC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Docencia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45132-7A6C-9E4B-BD17-0EA6510A9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37176" y="1431957"/>
            <a:ext cx="4614202" cy="4798362"/>
          </a:xfrm>
        </p:spPr>
        <p:txBody>
          <a:bodyPr>
            <a:normAutofit fontScale="92500"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Reforzar articulaciones convenio TEC, UCAT, UTN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Tecnológico convenio, graduados ETAI cursan dos años en el TEC y obtienen bachiller en Gestión del Turismo Rural Sostenible.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UCAT: pasar de parauniversitaria a colegio universitario, condición asegura un camino académico al graduado.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UTN: universidad pública que se formó por la fusión de colegios universitarios públicos y se inicia la articulación de carreras con ellos.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2D2035D-038E-476C-82B3-673E91C60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3137" y="1114990"/>
            <a:ext cx="2581275" cy="166687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6FF4A74-DF5D-446E-BC6C-62AD8EB320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4587" y="2368070"/>
            <a:ext cx="2409825" cy="189547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A913336-16F9-4A27-8EE3-2BF56A88D3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8304" y="4263545"/>
            <a:ext cx="1582390" cy="1582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4738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FEB8662DC89DF4C89F4AC91ABC13BCC" ma:contentTypeVersion="11" ma:contentTypeDescription="Crear nuevo documento." ma:contentTypeScope="" ma:versionID="a1d072e797587f33022df3e9028df733">
  <xsd:schema xmlns:xsd="http://www.w3.org/2001/XMLSchema" xmlns:xs="http://www.w3.org/2001/XMLSchema" xmlns:p="http://schemas.microsoft.com/office/2006/metadata/properties" xmlns:ns3="2f0f5302-3f9b-482b-b1f5-ceae37ec9170" xmlns:ns4="f713df7b-00a5-49e6-b364-110324735b4e" targetNamespace="http://schemas.microsoft.com/office/2006/metadata/properties" ma:root="true" ma:fieldsID="1edf6bc629b22a34dda0ce72524a68e6" ns3:_="" ns4:_="">
    <xsd:import namespace="2f0f5302-3f9b-482b-b1f5-ceae37ec9170"/>
    <xsd:import namespace="f713df7b-00a5-49e6-b364-110324735b4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0f5302-3f9b-482b-b1f5-ceae37ec917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13df7b-00a5-49e6-b364-110324735b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861E2A7-D925-45BA-8B87-9A0B1341898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F492B6E-B8CF-4250-853E-F8DFA47F48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0f5302-3f9b-482b-b1f5-ceae37ec9170"/>
    <ds:schemaRef ds:uri="f713df7b-00a5-49e6-b364-110324735b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5DA9E7B-EEA2-42F2-AAB4-385541EFAF08}">
  <ds:schemaRefs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2f0f5302-3f9b-482b-b1f5-ceae37ec9170"/>
    <ds:schemaRef ds:uri="http://www.w3.org/XML/1998/namespace"/>
    <ds:schemaRef ds:uri="http://schemas.openxmlformats.org/package/2006/metadata/core-properties"/>
    <ds:schemaRef ds:uri="f713df7b-00a5-49e6-b364-110324735b4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3416</TotalTime>
  <Words>815</Words>
  <Application>Microsoft Office PowerPoint</Application>
  <PresentationFormat>Panorámica</PresentationFormat>
  <Paragraphs>143</Paragraphs>
  <Slides>21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Wingdings</vt:lpstr>
      <vt:lpstr>Tema de Office</vt:lpstr>
      <vt:lpstr>ETAI: Educación parauniversitaria de calidad en Costa Rica Lo técnico es humano</vt:lpstr>
      <vt:lpstr>¿Qué es ETAI?</vt:lpstr>
      <vt:lpstr>Ubicación</vt:lpstr>
      <vt:lpstr>Ubicación</vt:lpstr>
      <vt:lpstr>Diplomados</vt:lpstr>
      <vt:lpstr>LA EDUCACIÓN TÉCNICA EN COSTARICA</vt:lpstr>
      <vt:lpstr>CALIDAD, PROYECTO PERMANENTE: EJE DE LAS FUNCIONES SUSTANTIVAS</vt:lpstr>
      <vt:lpstr>Docencia</vt:lpstr>
      <vt:lpstr>Docencia</vt:lpstr>
      <vt:lpstr>Docencia</vt:lpstr>
      <vt:lpstr>Docencia</vt:lpstr>
      <vt:lpstr>Docencia</vt:lpstr>
      <vt:lpstr>Proyección Social</vt:lpstr>
      <vt:lpstr>Proyección social</vt:lpstr>
      <vt:lpstr>Proyección social y conservación ambiental </vt:lpstr>
      <vt:lpstr>Caso</vt:lpstr>
      <vt:lpstr>Investigación hacia adentro No es una función de este nivel de educación</vt:lpstr>
      <vt:lpstr>Investigación hacia afuera</vt:lpstr>
      <vt:lpstr>MIRAR EL FUTURO</vt:lpstr>
      <vt:lpstr>Síntesis</vt:lpstr>
      <vt:lpstr>MUCHAS GRACIAS POR SU ATENCIÓN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Diego Fernando Tapia Campos</dc:creator>
  <cp:lastModifiedBy>Karina Cumanda Segura Muñoz</cp:lastModifiedBy>
  <cp:revision>57</cp:revision>
  <dcterms:created xsi:type="dcterms:W3CDTF">2020-03-11T17:20:05Z</dcterms:created>
  <dcterms:modified xsi:type="dcterms:W3CDTF">2021-08-13T19:45:36Z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0x0101004FEB8662DC89DF4C89F4AC91ABC13BCC</vt:lpwstr>
  </property>
</Properties>
</file>